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5"/>
  </p:notesMasterIdLst>
  <p:handoutMasterIdLst>
    <p:handoutMasterId r:id="rId66"/>
  </p:handoutMasterIdLst>
  <p:sldIdLst>
    <p:sldId id="309" r:id="rId4"/>
    <p:sldId id="413" r:id="rId5"/>
    <p:sldId id="386" r:id="rId6"/>
    <p:sldId id="400" r:id="rId7"/>
    <p:sldId id="387" r:id="rId8"/>
    <p:sldId id="388" r:id="rId9"/>
    <p:sldId id="408" r:id="rId10"/>
    <p:sldId id="409" r:id="rId11"/>
    <p:sldId id="410" r:id="rId12"/>
    <p:sldId id="390" r:id="rId13"/>
    <p:sldId id="392" r:id="rId14"/>
    <p:sldId id="401" r:id="rId15"/>
    <p:sldId id="402" r:id="rId16"/>
    <p:sldId id="403" r:id="rId17"/>
    <p:sldId id="404" r:id="rId18"/>
    <p:sldId id="406" r:id="rId19"/>
    <p:sldId id="407" r:id="rId20"/>
    <p:sldId id="399" r:id="rId21"/>
    <p:sldId id="412" r:id="rId22"/>
    <p:sldId id="414" r:id="rId23"/>
    <p:sldId id="415" r:id="rId24"/>
    <p:sldId id="416" r:id="rId25"/>
    <p:sldId id="417" r:id="rId26"/>
    <p:sldId id="418" r:id="rId27"/>
    <p:sldId id="421" r:id="rId28"/>
    <p:sldId id="419" r:id="rId29"/>
    <p:sldId id="420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58" r:id="rId45"/>
    <p:sldId id="437" r:id="rId46"/>
    <p:sldId id="438" r:id="rId47"/>
    <p:sldId id="439" r:id="rId48"/>
    <p:sldId id="441" r:id="rId49"/>
    <p:sldId id="442" r:id="rId50"/>
    <p:sldId id="443" r:id="rId51"/>
    <p:sldId id="444" r:id="rId52"/>
    <p:sldId id="445" r:id="rId53"/>
    <p:sldId id="446" r:id="rId54"/>
    <p:sldId id="447" r:id="rId55"/>
    <p:sldId id="448" r:id="rId56"/>
    <p:sldId id="450" r:id="rId57"/>
    <p:sldId id="453" r:id="rId58"/>
    <p:sldId id="452" r:id="rId59"/>
    <p:sldId id="451" r:id="rId60"/>
    <p:sldId id="454" r:id="rId61"/>
    <p:sldId id="456" r:id="rId62"/>
    <p:sldId id="457" r:id="rId63"/>
    <p:sldId id="361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84034" autoAdjust="0"/>
  </p:normalViewPr>
  <p:slideViewPr>
    <p:cSldViewPr>
      <p:cViewPr varScale="1">
        <p:scale>
          <a:sx n="68" d="100"/>
          <a:sy n="68" d="100"/>
        </p:scale>
        <p:origin x="-134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F0F87-549A-457B-81B0-0B074D7B89D4}" type="datetimeFigureOut">
              <a:rPr lang="en-US" smtClean="0"/>
              <a:t>26/05/15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CC63D-6200-46E9-A54A-B39E3F996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1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180A5-1837-4E78-9F99-088FEB29F40D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B2DC2-6964-4CE9-9E35-193B48474AA7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211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>Open format: 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Data must be available and accessible.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Reuse and redistribute: data must be permitted to be re-use and redistributed including intermixing with other datasets.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Universal participations: data must be able to universally reuse, share and redistribute without any discrimination e.g. “for non-commercial purpose” that prevent commercialization of the open datasets.</a:t>
            </a:r>
            <a:endParaRPr lang="ms-MY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6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20529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35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662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36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6629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37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662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38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662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39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6629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40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77916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43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44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45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46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>Open format: 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Data must be available and accessible.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Reuse and redistribute: data must be permitted to be re-use and redistributed including intermixing with other datasets.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Universal participations: data must be able to universally reuse, share and redistribute without any discrimination e.g. “for non-commercial purpose” that prevent commercialization of the open datasets.</a:t>
            </a:r>
            <a:endParaRPr lang="ms-MY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7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20529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47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48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49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50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51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52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53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54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55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56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>Open format: 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Data must be available and accessible.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Reuse and redistribute: data must be permitted to be re-use and redistributed including intermixing with other datasets.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Universal participations: data must be able to universally reuse, share and redistribute without any discrimination e.g. “for non-commercial purpose” that prevent commercialization of the open datasets.</a:t>
            </a:r>
            <a:endParaRPr lang="ms-MY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8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20529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57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58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59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60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3367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EE83A-62B7-4252-8EAB-39E2A7E6D87A}" type="slidenum">
              <a:rPr lang="en-MY" smtClean="0">
                <a:solidFill>
                  <a:prstClr val="black"/>
                </a:solidFill>
              </a:rPr>
              <a:pPr/>
              <a:t>61</a:t>
            </a:fld>
            <a:endParaRPr lang="en-MY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51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>Open format: 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Data must be available and accessible.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Reuse and redistribute: data must be permitted to be re-use and redistributed including intermixing with other datasets.</a:t>
            </a:r>
          </a:p>
          <a:p>
            <a:pPr marL="228600" indent="-228600">
              <a:buAutoNum type="arabicPeriod"/>
            </a:pPr>
            <a:r>
              <a:rPr lang="en-US" sz="1100" baseline="0" dirty="0" smtClean="0"/>
              <a:t>Universal participations: data must be able to universally reuse, share and redistribute without any discrimination e.g. “for non-commercial purpose” that prevent commercialization of the open datasets.</a:t>
            </a:r>
            <a:endParaRPr lang="ms-MY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9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2052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25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7646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26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7646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27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764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33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6629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2DC2-6964-4CE9-9E35-193B48474AA7}" type="slidenum">
              <a:rPr lang="en-MY" smtClean="0"/>
              <a:t>34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662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6905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6728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60790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7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4"/>
          </a:xfrm>
        </p:spPr>
        <p:txBody>
          <a:bodyPr/>
          <a:lstStyle>
            <a:lvl1pPr marL="0" indent="0" algn="ctr">
              <a:buNone/>
              <a:defRPr sz="1900"/>
            </a:lvl1pPr>
            <a:lvl2pPr marL="356616" indent="0" algn="ctr">
              <a:buNone/>
              <a:defRPr sz="1600"/>
            </a:lvl2pPr>
            <a:lvl3pPr marL="713232" indent="0" algn="ctr">
              <a:buNone/>
              <a:defRPr sz="1400"/>
            </a:lvl3pPr>
            <a:lvl4pPr marL="1069848" indent="0" algn="ctr">
              <a:buNone/>
              <a:defRPr sz="1200"/>
            </a:lvl4pPr>
            <a:lvl5pPr marL="1426464" indent="0" algn="ctr">
              <a:buNone/>
              <a:defRPr sz="1200"/>
            </a:lvl5pPr>
            <a:lvl6pPr marL="1783080" indent="0" algn="ctr">
              <a:buNone/>
              <a:defRPr sz="1200"/>
            </a:lvl6pPr>
            <a:lvl7pPr marL="2139696" indent="0" algn="ctr">
              <a:buNone/>
              <a:defRPr sz="1200"/>
            </a:lvl7pPr>
            <a:lvl8pPr marL="2496312" indent="0" algn="ctr">
              <a:buNone/>
              <a:defRPr sz="1200"/>
            </a:lvl8pPr>
            <a:lvl9pPr marL="2852928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2" name="Picture 1" descr="C:\Users\seemun\Desktop\MDeC\Brand Guideline\Latest logos - 2 Aug\DM &amp; MSC\DM &amp; MSC_FC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12" y="5930655"/>
            <a:ext cx="1857388" cy="928694"/>
          </a:xfrm>
          <a:prstGeom prst="rect">
            <a:avLst/>
          </a:prstGeom>
          <a:noFill/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130284"/>
            <a:ext cx="1470596" cy="57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C:\Users\User\AppData\Local\Microsoft\Windows\Temporary Internet Files\Content.IE5\ZJO0T35X\Logo_KKMM_baru.png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8" y="5877272"/>
            <a:ext cx="15494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9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21419" y="6353474"/>
            <a:ext cx="20574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pPr defTabSz="713232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877272"/>
            <a:ext cx="1944216" cy="83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130284"/>
            <a:ext cx="1470596" cy="57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C:\Users\User\AppData\Local\Microsoft\Windows\Temporary Internet Files\Content.IE5\ZJO0T35X\Logo_KKMM_baru.png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8" y="5877272"/>
            <a:ext cx="15494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11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6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2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8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4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30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63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9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21419" y="6353474"/>
            <a:ext cx="20574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pPr defTabSz="713232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1" descr="C:\Users\seemun\Desktop\MDeC\Brand Guideline\Latest logos - 2 Aug\DM &amp; MSC\DM &amp; MSC_FC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0892" y="5929306"/>
            <a:ext cx="1857388" cy="928694"/>
          </a:xfrm>
          <a:prstGeom prst="rect">
            <a:avLst/>
          </a:prstGeom>
          <a:noFill/>
        </p:spPr>
      </p:pic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130284"/>
            <a:ext cx="1470596" cy="57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C:\Users\User\AppData\Local\Microsoft\Windows\Temporary Internet Files\Content.IE5\ZJO0T35X\Logo_KKMM_baru.png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8" y="5877272"/>
            <a:ext cx="15494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91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21419" y="6353474"/>
            <a:ext cx="20574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pPr defTabSz="713232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C:\Users\seemun\Desktop\MDeC\Brand Guideline\Latest logos - 2 Aug\MDeC logo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282" y="6072208"/>
            <a:ext cx="1785950" cy="634482"/>
          </a:xfrm>
          <a:prstGeom prst="rect">
            <a:avLst/>
          </a:prstGeom>
          <a:noFill/>
        </p:spPr>
      </p:pic>
      <p:pic>
        <p:nvPicPr>
          <p:cNvPr id="13" name="Picture 1" descr="C:\Users\seemun\Desktop\MDeC\Brand Guideline\Latest logos - 2 Aug\DM &amp; MSC\DM &amp; MSC_FC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0892" y="5929306"/>
            <a:ext cx="1857388" cy="928694"/>
          </a:xfrm>
          <a:prstGeom prst="rect">
            <a:avLst/>
          </a:prstGeom>
          <a:noFill/>
        </p:spPr>
      </p:pic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56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8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321419" y="6353474"/>
            <a:ext cx="20574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pPr defTabSz="713232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2" descr="C:\Users\seemun\Desktop\MDeC\Brand Guideline\Latest logos - 2 Aug\MDeC logo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282" y="6072208"/>
            <a:ext cx="1785950" cy="634482"/>
          </a:xfrm>
          <a:prstGeom prst="rect">
            <a:avLst/>
          </a:prstGeom>
          <a:noFill/>
        </p:spPr>
      </p:pic>
      <p:pic>
        <p:nvPicPr>
          <p:cNvPr id="15" name="Picture 1" descr="C:\Users\seemun\Desktop\MDeC\Brand Guideline\Latest logos - 2 Aug\DM &amp; MSC\DM &amp; MSC_FC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0892" y="5929306"/>
            <a:ext cx="1857388" cy="928694"/>
          </a:xfrm>
          <a:prstGeom prst="rect">
            <a:avLst/>
          </a:prstGeom>
          <a:noFill/>
        </p:spPr>
      </p:pic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1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21419" y="6353474"/>
            <a:ext cx="20574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pPr defTabSz="713232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877272"/>
            <a:ext cx="1944216" cy="83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194578"/>
            <a:ext cx="1470596" cy="57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27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877272"/>
            <a:ext cx="1944216" cy="83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130284"/>
            <a:ext cx="1470596" cy="57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C:\Users\User\AppData\Local\Microsoft\Windows\Temporary Internet Files\Content.IE5\ZJO0T35X\Logo_KKMM_baru.png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8" y="5877272"/>
            <a:ext cx="15494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62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4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21419" y="6353474"/>
            <a:ext cx="20574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pPr defTabSz="713232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C:\Users\seemun\Desktop\MDeC\Brand Guideline\Latest logos - 2 Aug\MDeC logo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282" y="6072208"/>
            <a:ext cx="1785950" cy="634482"/>
          </a:xfrm>
          <a:prstGeom prst="rect">
            <a:avLst/>
          </a:prstGeom>
          <a:noFill/>
        </p:spPr>
      </p:pic>
      <p:pic>
        <p:nvPicPr>
          <p:cNvPr id="13" name="Picture 1" descr="C:\Users\seemun\Desktop\MDeC\Brand Guideline\Latest logos - 2 Aug\DM &amp; MSC\DM &amp; MSC_FC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0892" y="5929306"/>
            <a:ext cx="1857388" cy="928694"/>
          </a:xfrm>
          <a:prstGeom prst="rect">
            <a:avLst/>
          </a:prstGeom>
          <a:noFill/>
        </p:spPr>
      </p:pic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/>
          <p:cNvSpPr txBox="1">
            <a:spLocks/>
          </p:cNvSpPr>
          <p:nvPr userDrawn="1"/>
        </p:nvSpPr>
        <p:spPr>
          <a:xfrm>
            <a:off x="1948045" y="6254570"/>
            <a:ext cx="5060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100" dirty="0" smtClean="0">
                <a:solidFill>
                  <a:prstClr val="black">
                    <a:tint val="75000"/>
                  </a:prstClr>
                </a:solidFill>
              </a:rPr>
              <a:t>2014 MSC Malaysia Implementation Council Meeting</a:t>
            </a:r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79654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500"/>
            </a:lvl1pPr>
            <a:lvl2pPr marL="356616" indent="0">
              <a:buNone/>
              <a:defRPr sz="2200"/>
            </a:lvl2pPr>
            <a:lvl3pPr marL="713232" indent="0">
              <a:buNone/>
              <a:defRPr sz="1900"/>
            </a:lvl3pPr>
            <a:lvl4pPr marL="1069848" indent="0">
              <a:buNone/>
              <a:defRPr sz="1600"/>
            </a:lvl4pPr>
            <a:lvl5pPr marL="1426464" indent="0">
              <a:buNone/>
              <a:defRPr sz="1600"/>
            </a:lvl5pPr>
            <a:lvl6pPr marL="1783080" indent="0">
              <a:buNone/>
              <a:defRPr sz="1600"/>
            </a:lvl6pPr>
            <a:lvl7pPr marL="2139696" indent="0">
              <a:buNone/>
              <a:defRPr sz="1600"/>
            </a:lvl7pPr>
            <a:lvl8pPr marL="2496312" indent="0">
              <a:buNone/>
              <a:defRPr sz="1600"/>
            </a:lvl8pPr>
            <a:lvl9pPr marL="2852928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4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21419" y="6353474"/>
            <a:ext cx="20574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pPr defTabSz="713232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2" descr="C:\Users\seemun\Desktop\MDeC\Brand Guideline\Latest logos - 2 Aug\MDeC logo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282" y="6072208"/>
            <a:ext cx="1785950" cy="634482"/>
          </a:xfrm>
          <a:prstGeom prst="rect">
            <a:avLst/>
          </a:prstGeom>
          <a:noFill/>
        </p:spPr>
      </p:pic>
      <p:pic>
        <p:nvPicPr>
          <p:cNvPr id="13" name="Picture 1" descr="C:\Users\seemun\Desktop\MDeC\Brand Guideline\Latest logos - 2 Aug\DM &amp; MSC\DM &amp; MSC_FC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0892" y="5929306"/>
            <a:ext cx="1857388" cy="928694"/>
          </a:xfrm>
          <a:prstGeom prst="rect">
            <a:avLst/>
          </a:prstGeom>
          <a:noFill/>
        </p:spPr>
      </p:pic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/>
          <p:cNvSpPr txBox="1">
            <a:spLocks/>
          </p:cNvSpPr>
          <p:nvPr userDrawn="1"/>
        </p:nvSpPr>
        <p:spPr>
          <a:xfrm>
            <a:off x="1948045" y="6254570"/>
            <a:ext cx="5060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100" dirty="0" smtClean="0">
                <a:solidFill>
                  <a:prstClr val="black">
                    <a:tint val="75000"/>
                  </a:prstClr>
                </a:solidFill>
              </a:rPr>
              <a:t>2014 MSC Malaysia Implementation Council Meeting</a:t>
            </a:r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21419" y="6353474"/>
            <a:ext cx="20574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pPr defTabSz="713232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1" descr="C:\Users\seemun\Desktop\MDeC\Brand Guideline\Latest logos - 2 Aug\DM &amp; MSC\DM &amp; MSC_FC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0892" y="5929306"/>
            <a:ext cx="1857388" cy="928694"/>
          </a:xfrm>
          <a:prstGeom prst="rect">
            <a:avLst/>
          </a:prstGeom>
          <a:noFill/>
        </p:spPr>
      </p:pic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2"/>
          <p:cNvSpPr txBox="1">
            <a:spLocks/>
          </p:cNvSpPr>
          <p:nvPr userDrawn="1"/>
        </p:nvSpPr>
        <p:spPr>
          <a:xfrm>
            <a:off x="1948045" y="6254570"/>
            <a:ext cx="5060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100" dirty="0" smtClean="0">
                <a:solidFill>
                  <a:prstClr val="black">
                    <a:tint val="75000"/>
                  </a:prstClr>
                </a:solidFill>
              </a:rPr>
              <a:t>2014 MSC Malaysia Implementation Council Meeting</a:t>
            </a:r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130284"/>
            <a:ext cx="1470596" cy="57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 descr="C:\Users\User\AppData\Local\Microsoft\Windows\Temporary Internet Files\Content.IE5\ZJO0T35X\Logo_KKMM_baru.png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8" y="5877272"/>
            <a:ext cx="15494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3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7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8" y="365127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21419" y="6353474"/>
            <a:ext cx="2057400" cy="365125"/>
          </a:xfrm>
          <a:prstGeom prst="rect">
            <a:avLst/>
          </a:prstGeom>
        </p:spPr>
        <p:txBody>
          <a:bodyPr lIns="71323" tIns="35662" rIns="71323" bIns="35662"/>
          <a:lstStyle/>
          <a:p>
            <a:pPr defTabSz="713232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C:\Users\seemun\Desktop\MDeC\Brand Guideline\Latest logos - 2 Aug\MDeC logo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282" y="6072208"/>
            <a:ext cx="1785950" cy="634482"/>
          </a:xfrm>
          <a:prstGeom prst="rect">
            <a:avLst/>
          </a:prstGeom>
          <a:noFill/>
        </p:spPr>
      </p:pic>
      <p:pic>
        <p:nvPicPr>
          <p:cNvPr id="10" name="Picture 1" descr="C:\Users\seemun\Desktop\MDeC\Brand Guideline\Latest logos - 2 Aug\DM &amp; MSC\DM &amp; MSC_FC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0892" y="5929306"/>
            <a:ext cx="1857388" cy="928694"/>
          </a:xfrm>
          <a:prstGeom prst="rect">
            <a:avLst/>
          </a:prstGeom>
          <a:noFill/>
        </p:spPr>
      </p:pic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2"/>
          <p:cNvSpPr txBox="1">
            <a:spLocks/>
          </p:cNvSpPr>
          <p:nvPr userDrawn="1"/>
        </p:nvSpPr>
        <p:spPr>
          <a:xfrm>
            <a:off x="1948045" y="6254570"/>
            <a:ext cx="5060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100" dirty="0" smtClean="0">
                <a:solidFill>
                  <a:prstClr val="black">
                    <a:tint val="75000"/>
                  </a:prstClr>
                </a:solidFill>
              </a:rPr>
              <a:t>2014 MSC Malaysia Implementation Council Meeting</a:t>
            </a:r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61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68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27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416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19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224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3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57163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06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738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58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6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9976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6395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0732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3282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0719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9125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A6408-D341-480C-8333-A680648B7C6B}" type="datetimeFigureOut">
              <a:rPr lang="en-MY" smtClean="0"/>
              <a:t>26/05/15</a:t>
            </a:fld>
            <a:endParaRPr lang="en-MY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2E605-8189-4D1B-8AC7-3D4DEAFD8736}" type="slidenum">
              <a:rPr lang="en-MY" smtClean="0"/>
              <a:t>‹#›</a:t>
            </a:fld>
            <a:endParaRPr lang="en-MY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877272"/>
            <a:ext cx="1944216" cy="83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137679"/>
            <a:ext cx="1470596" cy="57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12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5369"/>
            <a:ext cx="7886700" cy="4847140"/>
          </a:xfrm>
          <a:prstGeom prst="rect">
            <a:avLst/>
          </a:prstGeom>
        </p:spPr>
        <p:txBody>
          <a:bodyPr vert="horz" lIns="71323" tIns="35662" rIns="71323" bIns="356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35" y="6337406"/>
            <a:ext cx="3795432" cy="365125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defTabSz="713232"/>
            <a:endParaRPr lang="en-US" dirty="0">
              <a:solidFill>
                <a:srgbClr val="BFBFBF">
                  <a:lumMod val="50000"/>
                </a:srgb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08A4DBB1-5F2D-6645-8A83-F40A5593AF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877272"/>
            <a:ext cx="1944216" cy="83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130284"/>
            <a:ext cx="1470596" cy="57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07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713232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6">
              <a:lumMod val="50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178308" indent="-178308" algn="l" defTabSz="7132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15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772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388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00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62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23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A6408-D341-480C-8333-A680648B7C6B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26/05/15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2E605-8189-4D1B-8AC7-3D4DEAFD8736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84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ckan.org/" TargetMode="External"/><Relationship Id="rId4" Type="http://schemas.openxmlformats.org/officeDocument/2006/relationships/hyperlink" Target="http://www.socrata.com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4"/>
          <p:cNvSpPr txBox="1">
            <a:spLocks/>
          </p:cNvSpPr>
          <p:nvPr/>
        </p:nvSpPr>
        <p:spPr>
          <a:xfrm>
            <a:off x="0" y="1556792"/>
            <a:ext cx="8244408" cy="18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Open Data Workshop</a:t>
            </a:r>
            <a:endParaRPr lang="en-MY" sz="5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7704" y="38816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Data Economy-BDA Initiative, Innovation Capital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Multimedia Development Corporation</a:t>
            </a:r>
          </a:p>
        </p:txBody>
      </p:sp>
    </p:spTree>
    <p:extLst>
      <p:ext uri="{BB962C8B-B14F-4D97-AF65-F5344CB8AC3E}">
        <p14:creationId xmlns:p14="http://schemas.microsoft.com/office/powerpoint/2010/main" val="367603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8556" y="1700808"/>
            <a:ext cx="7886700" cy="302433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SO,</a:t>
            </a:r>
            <a:r>
              <a:rPr kumimoji="0" lang="en-US" sz="4800" b="1" i="0" u="none" strike="noStrike" kern="1200" cap="none" spc="0" normalizeH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 WHY OPEN DATA?</a:t>
            </a:r>
            <a:endParaRPr kumimoji="0" lang="en-MY" sz="4800" b="1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0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48464" y="-5824"/>
            <a:ext cx="383960" cy="365125"/>
          </a:xfrm>
          <a:prstGeom prst="rect">
            <a:avLst/>
          </a:prstGeom>
        </p:spPr>
        <p:txBody>
          <a:bodyPr/>
          <a:lstStyle/>
          <a:p>
            <a:fld id="{08A4DBB1-5F2D-6645-8A83-F40A5593AFC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39552" y="246596"/>
            <a:ext cx="7993150" cy="5578270"/>
            <a:chOff x="539552" y="246596"/>
            <a:chExt cx="7993150" cy="5578270"/>
          </a:xfrm>
        </p:grpSpPr>
        <p:sp>
          <p:nvSpPr>
            <p:cNvPr id="27" name="Title 1"/>
            <p:cNvSpPr txBox="1">
              <a:spLocks/>
            </p:cNvSpPr>
            <p:nvPr/>
          </p:nvSpPr>
          <p:spPr>
            <a:xfrm>
              <a:off x="2483768" y="246596"/>
              <a:ext cx="4392488" cy="688975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lIns="71323" tIns="35662" rIns="71323" bIns="35662" rtlCol="0" anchor="ctr">
              <a:noAutofit/>
            </a:bodyPr>
            <a:lstStyle>
              <a:lvl1pPr algn="l" defTabSz="71323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accent6">
                      <a:lumMod val="50000"/>
                    </a:schemeClr>
                  </a:solidFill>
                  <a:latin typeface="Trebuchet MS" panose="020B0603020202020204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cap="all" dirty="0" smtClean="0">
                  <a:solidFill>
                    <a:srgbClr val="C00000"/>
                  </a:solidFill>
                </a:rPr>
                <a:t>OPEN DATA IMPACT</a:t>
              </a:r>
              <a:endParaRPr lang="en-US" sz="2800" b="1" cap="all" dirty="0">
                <a:solidFill>
                  <a:srgbClr val="C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9552" y="1196752"/>
              <a:ext cx="3672408" cy="223224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 w="28575">
              <a:noFill/>
            </a:ln>
            <a:effectLst>
              <a:outerShdw blurRad="50800" dist="38100" dir="8100000" algn="tr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60032" y="1230091"/>
              <a:ext cx="3672408" cy="2232248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455" y="1301372"/>
              <a:ext cx="3240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C00000"/>
                  </a:solidFill>
                </a:rPr>
                <a:t>$125 Billion </a:t>
              </a:r>
              <a:endParaRPr lang="ms-MY" sz="4000" b="1" dirty="0">
                <a:solidFill>
                  <a:srgbClr val="C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5701" y="1994980"/>
              <a:ext cx="34519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 smtClean="0">
                  <a:solidFill>
                    <a:srgbClr val="C00000"/>
                  </a:solidFill>
                </a:rPr>
                <a:t>Worldwide market for data </a:t>
              </a:r>
              <a:r>
                <a:rPr lang="en-US" sz="2000" dirty="0">
                  <a:solidFill>
                    <a:srgbClr val="C00000"/>
                  </a:solidFill>
                </a:rPr>
                <a:t>d</a:t>
              </a:r>
              <a:r>
                <a:rPr lang="en-US" sz="2000" dirty="0" smtClean="0">
                  <a:solidFill>
                    <a:srgbClr val="C00000"/>
                  </a:solidFill>
                </a:rPr>
                <a:t>riven and analytics services by 2015</a:t>
              </a:r>
              <a:endParaRPr lang="ms-MY" sz="20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48248" y="2876222"/>
              <a:ext cx="172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C00000"/>
                  </a:solidFill>
                </a:rPr>
                <a:t>Source: IDC &amp; IIA</a:t>
              </a:r>
              <a:endParaRPr lang="ms-MY" sz="1400" i="1" dirty="0">
                <a:solidFill>
                  <a:srgbClr val="C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9552" y="3566701"/>
              <a:ext cx="3672408" cy="2232248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60294" y="3592618"/>
              <a:ext cx="3672408" cy="223224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 w="285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ms-MY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9552" y="3566701"/>
              <a:ext cx="39439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C00000"/>
                  </a:solidFill>
                </a:rPr>
                <a:t>42%</a:t>
              </a:r>
              <a:endParaRPr lang="ms-MY" sz="6600" b="1" dirty="0">
                <a:solidFill>
                  <a:srgbClr val="C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6908" y="4472821"/>
              <a:ext cx="35507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 smtClean="0">
                  <a:solidFill>
                    <a:srgbClr val="C00000"/>
                  </a:solidFill>
                </a:rPr>
                <a:t>Companies invested in data </a:t>
              </a:r>
              <a:r>
                <a:rPr lang="en-US" sz="2000" dirty="0">
                  <a:solidFill>
                    <a:srgbClr val="C00000"/>
                  </a:solidFill>
                </a:rPr>
                <a:t>a</a:t>
              </a:r>
              <a:r>
                <a:rPr lang="en-US" sz="2000" dirty="0" smtClean="0">
                  <a:solidFill>
                    <a:srgbClr val="C00000"/>
                  </a:solidFill>
                </a:rPr>
                <a:t>nalytics or planning to do so by 2015</a:t>
              </a:r>
              <a:endParaRPr lang="ms-MY" sz="2000" dirty="0">
                <a:solidFill>
                  <a:srgbClr val="C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70514" y="1932989"/>
              <a:ext cx="34519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 smtClean="0">
                  <a:solidFill>
                    <a:srgbClr val="C00000"/>
                  </a:solidFill>
                </a:rPr>
                <a:t>Converted potential productivity saving in Malaysia from </a:t>
              </a:r>
              <a:r>
                <a:rPr lang="en-US" sz="1600" b="1" dirty="0" smtClean="0">
                  <a:solidFill>
                    <a:srgbClr val="C00000"/>
                  </a:solidFill>
                </a:rPr>
                <a:t>traffic efficiency </a:t>
              </a:r>
              <a:r>
                <a:rPr lang="en-US" sz="1600" dirty="0" smtClean="0">
                  <a:solidFill>
                    <a:srgbClr val="C00000"/>
                  </a:solidFill>
                </a:rPr>
                <a:t>via Open Data e.g. creation of open innovation in public transport apps</a:t>
              </a:r>
              <a:endParaRPr lang="ms-MY" sz="1600" dirty="0">
                <a:solidFill>
                  <a:srgbClr val="C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70514" y="1303709"/>
              <a:ext cx="3240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C00000"/>
                  </a:solidFill>
                </a:rPr>
                <a:t>RM5.5 Billion </a:t>
              </a:r>
              <a:endParaRPr lang="ms-MY" sz="4000" b="1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44957" y="5222314"/>
              <a:ext cx="172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C00000"/>
                  </a:solidFill>
                </a:rPr>
                <a:t>Source: Gartner</a:t>
              </a:r>
              <a:endParaRPr lang="ms-MY" sz="1400" i="1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76318" y="3720589"/>
              <a:ext cx="34563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C00000"/>
                  </a:solidFill>
                </a:rPr>
                <a:t>£</a:t>
              </a:r>
              <a:r>
                <a:rPr lang="en-US" sz="4000" b="1" dirty="0" smtClean="0">
                  <a:solidFill>
                    <a:srgbClr val="C00000"/>
                  </a:solidFill>
                </a:rPr>
                <a:t>27M /</a:t>
              </a:r>
              <a:r>
                <a:rPr lang="en-US" sz="4000" b="1" dirty="0">
                  <a:solidFill>
                    <a:srgbClr val="C00000"/>
                  </a:solidFill>
                </a:rPr>
                <a:t>M</a:t>
              </a:r>
              <a:r>
                <a:rPr lang="en-US" sz="4000" b="1" dirty="0" smtClean="0">
                  <a:solidFill>
                    <a:srgbClr val="C00000"/>
                  </a:solidFill>
                </a:rPr>
                <a:t>onth</a:t>
              </a:r>
              <a:endParaRPr lang="ms-MY" sz="4000" b="1" dirty="0">
                <a:solidFill>
                  <a:srgbClr val="C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70514" y="4344115"/>
              <a:ext cx="34519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>
                  <a:solidFill>
                    <a:srgbClr val="C00000"/>
                  </a:solidFill>
                </a:rPr>
                <a:t>Potentially  savings from NHS in England last year from healthcare datasets shared in UK</a:t>
              </a:r>
              <a:endParaRPr lang="ms-MY" dirty="0">
                <a:solidFill>
                  <a:srgbClr val="C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2843" y="5222314"/>
              <a:ext cx="1725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C00000"/>
                  </a:solidFill>
                </a:rPr>
                <a:t>Source: ODI UK</a:t>
              </a:r>
              <a:endParaRPr lang="ms-MY" sz="1400" i="1" dirty="0">
                <a:solidFill>
                  <a:srgbClr val="C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90694" y="3068960"/>
              <a:ext cx="183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C00000"/>
                  </a:solidFill>
                </a:rPr>
                <a:t>Source: </a:t>
              </a:r>
              <a:r>
                <a:rPr lang="en-US" sz="1400" i="1" dirty="0" err="1" smtClean="0">
                  <a:solidFill>
                    <a:srgbClr val="C00000"/>
                  </a:solidFill>
                </a:rPr>
                <a:t>MDeC</a:t>
              </a:r>
              <a:r>
                <a:rPr lang="en-US" sz="1400" i="1" dirty="0" smtClean="0">
                  <a:solidFill>
                    <a:srgbClr val="C00000"/>
                  </a:solidFill>
                </a:rPr>
                <a:t> Analysis</a:t>
              </a:r>
              <a:endParaRPr lang="ms-MY" sz="1400" i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13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98072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Enabling economy – open innovation, creating jobs</a:t>
            </a:r>
          </a:p>
          <a:p>
            <a:r>
              <a:rPr lang="en-US" dirty="0" smtClean="0"/>
              <a:t>Reduce cost – data drive understanding of conventional system and explore value added</a:t>
            </a:r>
            <a:r>
              <a:rPr lang="ms-MY" dirty="0" smtClean="0"/>
              <a:t> to the current system</a:t>
            </a:r>
          </a:p>
          <a:p>
            <a:r>
              <a:rPr lang="en-US" dirty="0" smtClean="0"/>
              <a:t>Transparency – driving towards transparent culture in government and businesses</a:t>
            </a:r>
          </a:p>
          <a:p>
            <a:r>
              <a:rPr lang="en-US" dirty="0" smtClean="0"/>
              <a:t>Improve services – via innovative apps, productivity gain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OPEN DATA BENEFITS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7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98072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Efficient data sharing – between G2G, G2B, G2C</a:t>
            </a:r>
          </a:p>
          <a:p>
            <a:r>
              <a:rPr lang="en-US" dirty="0" smtClean="0"/>
              <a:t>More high impact solutions can be created for benefits of community and </a:t>
            </a:r>
            <a:r>
              <a:rPr lang="en-US" dirty="0" err="1" smtClean="0"/>
              <a:t>rakyat</a:t>
            </a:r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OPEN DATA BENEFITS (2)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3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EXAMPLE OPEN DATA APPS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56" y="1272206"/>
            <a:ext cx="7464188" cy="47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723016"/>
            <a:ext cx="7875688" cy="43204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>
                <a:latin typeface="Century Gothic" panose="020B0502020202020204" pitchFamily="34" charset="0"/>
              </a:rPr>
              <a:t>Gaugemap</a:t>
            </a:r>
            <a:r>
              <a:rPr lang="en-US" dirty="0" smtClean="0">
                <a:latin typeface="Century Gothic" panose="020B0502020202020204" pitchFamily="34" charset="0"/>
              </a:rPr>
              <a:t> (Measure river depth)</a:t>
            </a:r>
          </a:p>
        </p:txBody>
      </p:sp>
    </p:spTree>
    <p:extLst>
      <p:ext uri="{BB962C8B-B14F-4D97-AF65-F5344CB8AC3E}">
        <p14:creationId xmlns:p14="http://schemas.microsoft.com/office/powerpoint/2010/main" val="221170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EXAMPLE OPEN DATA APPS (2)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723016"/>
            <a:ext cx="7875688" cy="43204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>
                <a:latin typeface="Century Gothic" panose="020B0502020202020204" pitchFamily="34" charset="0"/>
              </a:rPr>
              <a:t>checkMyFloodRisk</a:t>
            </a:r>
            <a:r>
              <a:rPr lang="en-US" dirty="0" smtClean="0">
                <a:latin typeface="Century Gothic" panose="020B0502020202020204" pitchFamily="34" charset="0"/>
              </a:rPr>
              <a:t> (Flood alert apps)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1"/>
            <a:ext cx="788670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67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23016"/>
            <a:ext cx="8229600" cy="1152128"/>
          </a:xfrm>
        </p:spPr>
        <p:txBody>
          <a:bodyPr/>
          <a:lstStyle/>
          <a:p>
            <a:r>
              <a:rPr lang="en-US" dirty="0" smtClean="0"/>
              <a:t>For example, check </a:t>
            </a:r>
            <a:r>
              <a:rPr lang="en-US" dirty="0"/>
              <a:t>TFL websites (http://countdown.tfl.gov.uk</a:t>
            </a:r>
            <a:r>
              <a:rPr lang="en-US" dirty="0" smtClean="0"/>
              <a:t>/)</a:t>
            </a:r>
            <a:endParaRPr lang="ms-MY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 fontScale="85000" lnSpcReduction="10000"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EVOLUTION OF APPS FROM OPEN DATA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68" y="1916832"/>
            <a:ext cx="5933852" cy="412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10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23016"/>
            <a:ext cx="8229600" cy="115212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Now check this apps (Live London Bus Tracker) , what is the similarity? What data that this app used?</a:t>
            </a:r>
            <a:endParaRPr lang="ms-MY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 fontScale="85000" lnSpcReduction="10000"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EVOLUTION OF APPS FROM OPEN DATA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4" y="1533203"/>
            <a:ext cx="3038475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1" y="1533201"/>
            <a:ext cx="2969809" cy="45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96" y="1509401"/>
            <a:ext cx="2808312" cy="458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66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DISCUSSION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692696"/>
            <a:ext cx="8208912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i="1" dirty="0" smtClean="0">
              <a:latin typeface="Century Gothic" panose="020B0502020202020204" pitchFamily="34" charset="0"/>
            </a:endParaRPr>
          </a:p>
          <a:p>
            <a:r>
              <a:rPr lang="en-US" sz="2400" dirty="0" smtClean="0">
                <a:latin typeface="Century Gothic" panose="020B0502020202020204" pitchFamily="34" charset="0"/>
              </a:rPr>
              <a:t>Why are you opening the data? What kind of data that can be open? Give examples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smtClean="0">
                <a:latin typeface="Century Gothic" panose="020B0502020202020204" pitchFamily="34" charset="0"/>
              </a:rPr>
              <a:t>What type of application from the data you open?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smtClean="0">
                <a:latin typeface="Century Gothic" panose="020B0502020202020204" pitchFamily="34" charset="0"/>
              </a:rPr>
              <a:t>How can it bring benefits?</a:t>
            </a:r>
          </a:p>
        </p:txBody>
      </p:sp>
      <p:pic>
        <p:nvPicPr>
          <p:cNvPr id="6" name="Picture 2" descr="https://workingmomadventures.files.wordpress.com/2013/02/introduction-clip-art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21" y="3936892"/>
            <a:ext cx="3103725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44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4"/>
          <p:cNvSpPr txBox="1">
            <a:spLocks/>
          </p:cNvSpPr>
          <p:nvPr/>
        </p:nvSpPr>
        <p:spPr>
          <a:xfrm>
            <a:off x="0" y="1556792"/>
            <a:ext cx="8244408" cy="18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Open Data – Law and Licensing</a:t>
            </a:r>
            <a:endParaRPr lang="en-MY" sz="40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7704" y="38816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Data Economy-BDA Initiative, Innovation Capital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Multimedia Development Corporation</a:t>
            </a:r>
          </a:p>
        </p:txBody>
      </p:sp>
    </p:spTree>
    <p:extLst>
      <p:ext uri="{BB962C8B-B14F-4D97-AF65-F5344CB8AC3E}">
        <p14:creationId xmlns:p14="http://schemas.microsoft.com/office/powerpoint/2010/main" val="137087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4"/>
          <p:cNvSpPr txBox="1">
            <a:spLocks/>
          </p:cNvSpPr>
          <p:nvPr/>
        </p:nvSpPr>
        <p:spPr>
          <a:xfrm>
            <a:off x="0" y="1556792"/>
            <a:ext cx="8244408" cy="18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Open Data- Introduction &amp; Principles</a:t>
            </a:r>
            <a:endParaRPr lang="en-MY" sz="36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7704" y="38816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Data Economy-BDA Initiative, Innovation Capital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Multimedia Development Corporation</a:t>
            </a:r>
          </a:p>
        </p:txBody>
      </p:sp>
    </p:spTree>
    <p:extLst>
      <p:ext uri="{BB962C8B-B14F-4D97-AF65-F5344CB8AC3E}">
        <p14:creationId xmlns:p14="http://schemas.microsoft.com/office/powerpoint/2010/main" val="85794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98072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Understand what is Open Data License</a:t>
            </a:r>
          </a:p>
          <a:p>
            <a:r>
              <a:rPr lang="en-US" dirty="0" smtClean="0"/>
              <a:t>Increase confidence in using Open Data License</a:t>
            </a:r>
          </a:p>
          <a:p>
            <a:r>
              <a:rPr lang="en-US" dirty="0" smtClean="0"/>
              <a:t>Understand </a:t>
            </a:r>
            <a:r>
              <a:rPr lang="en-US" i="1" dirty="0" err="1" smtClean="0"/>
              <a:t>Garis</a:t>
            </a:r>
            <a:r>
              <a:rPr lang="en-US" i="1" dirty="0" smtClean="0"/>
              <a:t> </a:t>
            </a:r>
            <a:r>
              <a:rPr lang="en-US" i="1" dirty="0" err="1" smtClean="0"/>
              <a:t>Panduan</a:t>
            </a:r>
            <a:r>
              <a:rPr lang="en-US" i="1" dirty="0" smtClean="0"/>
              <a:t> Data Terbuka </a:t>
            </a:r>
            <a:r>
              <a:rPr lang="en-US" i="1" dirty="0" err="1" smtClean="0"/>
              <a:t>Sektor</a:t>
            </a:r>
            <a:r>
              <a:rPr lang="en-US" i="1" dirty="0" smtClean="0"/>
              <a:t> </a:t>
            </a:r>
            <a:r>
              <a:rPr lang="en-US" i="1" dirty="0" err="1" smtClean="0"/>
              <a:t>Awam</a:t>
            </a:r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OBJECTIVE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57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98072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Open Data License?</a:t>
            </a:r>
          </a:p>
          <a:p>
            <a:pPr marL="0" indent="0">
              <a:buNone/>
            </a:pPr>
            <a:r>
              <a:rPr lang="en-US" dirty="0" smtClean="0"/>
              <a:t>Provides clarity and set out how and what user and re-user are permitted to do with your datasets</a:t>
            </a:r>
          </a:p>
          <a:p>
            <a:endParaRPr lang="en-US" dirty="0"/>
          </a:p>
          <a:p>
            <a:r>
              <a:rPr lang="en-US" dirty="0" smtClean="0"/>
              <a:t>What is Open Data License?</a:t>
            </a:r>
          </a:p>
          <a:p>
            <a:pPr marL="0" indent="0">
              <a:buNone/>
            </a:pPr>
            <a:r>
              <a:rPr lang="en-US" dirty="0" smtClean="0"/>
              <a:t>Open Data License identify what is Open Data and who can use it, what is permitted &amp; what is the restriction of using the data.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LAW AND LICENSE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83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98072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Malaysia in the midst of strengthen Open Data License on </a:t>
            </a:r>
            <a:r>
              <a:rPr lang="en-US" dirty="0" err="1" smtClean="0"/>
              <a:t>Data.gov.my</a:t>
            </a:r>
            <a:endParaRPr lang="en-US" dirty="0" smtClean="0"/>
          </a:p>
          <a:p>
            <a:r>
              <a:rPr lang="en-US" dirty="0" smtClean="0"/>
              <a:t>Example taken from UK Open Data License</a:t>
            </a:r>
          </a:p>
          <a:p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http</a:t>
            </a:r>
            <a:r>
              <a:rPr lang="en-US" u="sng" dirty="0"/>
              <a:t>://www.nationalarchives.gov.uk/doc/open-government-licence/version/2/</a:t>
            </a:r>
            <a:endParaRPr lang="en-US" u="sng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LAW AND LICENSE (2)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980728"/>
            <a:ext cx="8229600" cy="4525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LAW AND LICENSE (3)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1244637"/>
            <a:ext cx="88677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04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980728"/>
            <a:ext cx="8229600" cy="4525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LAW AND LICENSE (4)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340767"/>
            <a:ext cx="90106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410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51373"/>
            <a:ext cx="8229600" cy="6018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 careful!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Personal Data</a:t>
            </a:r>
            <a:endParaRPr lang="en-US" dirty="0"/>
          </a:p>
          <a:p>
            <a:r>
              <a:rPr lang="en-US" dirty="0" smtClean="0"/>
              <a:t>Information that been accessed unlawfully</a:t>
            </a:r>
          </a:p>
          <a:p>
            <a:r>
              <a:rPr lang="en-US" dirty="0" smtClean="0"/>
              <a:t>Third party IP rights i.e. datasets that contain other party rights, map, images, excerpts of text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188640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LAW AND LICENSE (5)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30956" y="113312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910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8556" y="723016"/>
            <a:ext cx="8229600" cy="601835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Basically a guideline of classifying, identifying and publishing open data across agencies and public sector.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Enabling public sector to understand open data principal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116632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 fontScale="77500" lnSpcReduction="20000"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GARIS PANDUAN DATA TERBUKA SEKTOR AWAM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30956" y="113312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53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051373"/>
            <a:ext cx="8229600" cy="6018352"/>
          </a:xfrm>
        </p:spPr>
        <p:txBody>
          <a:bodyPr>
            <a:normAutofit/>
          </a:bodyPr>
          <a:lstStyle/>
          <a:p>
            <a:r>
              <a:rPr lang="en-US" dirty="0"/>
              <a:t>Imply the definition and principal of open data, terms of open data usage, checklist of open datasets and implementation council of open data in public sector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/>
              <a:t>http://data.gov.my/folders/others/Garis_PanduanBeta_Ver_1.0_01042015.pdf</a:t>
            </a:r>
            <a:endParaRPr lang="en-US" u="sng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7544" y="188640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 fontScale="77500" lnSpcReduction="20000"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GARIS PANDUAN DATA TERBUKA SEKTOR AWAM (2)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30956" y="113312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5276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4"/>
          <p:cNvSpPr txBox="1">
            <a:spLocks/>
          </p:cNvSpPr>
          <p:nvPr/>
        </p:nvSpPr>
        <p:spPr>
          <a:xfrm>
            <a:off x="0" y="1556792"/>
            <a:ext cx="8244408" cy="18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Open Data – Best Practices and Ensuring Data Quality</a:t>
            </a:r>
            <a:endParaRPr lang="en-MY" sz="40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7704" y="38816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Data Economy-BDA Initiative, Innovation Capital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Multimedia Development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600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96944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entury Gothic" panose="020B0502020202020204" pitchFamily="34" charset="0"/>
              </a:rPr>
              <a:t>Open Data definition according to Data.gov.my</a:t>
            </a:r>
          </a:p>
          <a:p>
            <a:pPr marL="0" indent="0">
              <a:buNone/>
            </a:pPr>
            <a:endParaRPr lang="en-US" sz="2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800" b="1" i="1" dirty="0">
                <a:latin typeface="Century Gothic" panose="020B0502020202020204" pitchFamily="34" charset="0"/>
              </a:rPr>
              <a:t>“Open data is data that is published in an </a:t>
            </a:r>
            <a:r>
              <a:rPr lang="en-US" sz="2800" b="1" i="1" u="sng" dirty="0">
                <a:latin typeface="Century Gothic" panose="020B0502020202020204" pitchFamily="34" charset="0"/>
              </a:rPr>
              <a:t>open format, is machine readable and is published under a license </a:t>
            </a:r>
            <a:r>
              <a:rPr lang="en-US" sz="2800" b="1" i="1" dirty="0">
                <a:latin typeface="Century Gothic" panose="020B0502020202020204" pitchFamily="34" charset="0"/>
              </a:rPr>
              <a:t>that allows for free reuse.”</a:t>
            </a:r>
            <a:endParaRPr lang="en-US" sz="2800" b="1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1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4972908" cy="3315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67544" y="152028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WHAT IS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DATA?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19278" y="1340768"/>
            <a:ext cx="4224722" cy="468052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A collection of facts, information and statistics that can be </a:t>
            </a:r>
            <a:r>
              <a:rPr lang="en-US" sz="2000" dirty="0" err="1" smtClean="0">
                <a:latin typeface="Century Gothic" panose="020B0502020202020204" pitchFamily="34" charset="0"/>
              </a:rPr>
              <a:t>analyse</a:t>
            </a:r>
            <a:r>
              <a:rPr lang="en-US" sz="2000" dirty="0" smtClean="0">
                <a:latin typeface="Century Gothic" panose="020B0502020202020204" pitchFamily="34" charset="0"/>
              </a:rPr>
              <a:t> to develop new knowledge</a:t>
            </a:r>
          </a:p>
          <a:p>
            <a:endParaRPr lang="en-US" sz="2000" dirty="0" smtClean="0">
              <a:latin typeface="Century Gothic" panose="020B0502020202020204" pitchFamily="34" charset="0"/>
            </a:endParaRPr>
          </a:p>
          <a:p>
            <a:r>
              <a:rPr lang="en-US" sz="2000" dirty="0" smtClean="0">
                <a:latin typeface="Century Gothic" panose="020B0502020202020204" pitchFamily="34" charset="0"/>
              </a:rPr>
              <a:t>The lowest level of abstraction from which information and then knowledge are derived</a:t>
            </a:r>
          </a:p>
          <a:p>
            <a:endParaRPr lang="en-US" sz="2000" dirty="0" smtClean="0">
              <a:latin typeface="Century Gothic" panose="020B0502020202020204" pitchFamily="34" charset="0"/>
            </a:endParaRPr>
          </a:p>
          <a:p>
            <a:r>
              <a:rPr lang="en-US" sz="2000" dirty="0" smtClean="0">
                <a:latin typeface="Century Gothic" panose="020B0502020202020204" pitchFamily="34" charset="0"/>
              </a:rPr>
              <a:t>Data can be collected through various method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35297" y="5714641"/>
            <a:ext cx="6380584" cy="584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 smtClean="0">
                <a:latin typeface="Century Gothic" panose="020B0502020202020204" pitchFamily="34" charset="0"/>
              </a:rPr>
              <a:t>“ Information is not a form of knowledge”- 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277714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(2)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96944" cy="49685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 smtClean="0">
                <a:latin typeface="Century Gothic" panose="020B0502020202020204" pitchFamily="34" charset="0"/>
              </a:rPr>
              <a:t>Definition of Open Format:</a:t>
            </a:r>
          </a:p>
          <a:p>
            <a:pPr marL="0" indent="0">
              <a:buNone/>
            </a:pPr>
            <a:endParaRPr lang="en-US" sz="2400" i="1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Data must be available and accessible.</a:t>
            </a:r>
          </a:p>
          <a:p>
            <a:pPr marL="228600" indent="-228600">
              <a:buAutoNum type="arabicPeriod"/>
            </a:pPr>
            <a:endParaRPr lang="en-US" sz="2800" dirty="0" smtClean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Reuse </a:t>
            </a:r>
            <a:r>
              <a:rPr lang="en-US" sz="2800" dirty="0">
                <a:latin typeface="Century Gothic" panose="020B0502020202020204" pitchFamily="34" charset="0"/>
              </a:rPr>
              <a:t>and redistribute: data must be permitted to be re-use and redistributed including intermixing with other datasets.</a:t>
            </a:r>
          </a:p>
          <a:p>
            <a:pPr marL="0" indent="0">
              <a:buNone/>
            </a:pPr>
            <a:endParaRPr lang="en-US" sz="2800" dirty="0" smtClean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Universal </a:t>
            </a:r>
            <a:r>
              <a:rPr lang="en-US" sz="2800" dirty="0">
                <a:latin typeface="Century Gothic" panose="020B0502020202020204" pitchFamily="34" charset="0"/>
              </a:rPr>
              <a:t>participations: data must be able to universally reuse, share and redistribute without any discrimination e.g. “for non-commercial purpose” that prevent commercialization of the open datasets.</a:t>
            </a:r>
            <a:endParaRPr lang="ms-MY" sz="2800" dirty="0">
              <a:latin typeface="Century Gothic" panose="020B0502020202020204" pitchFamily="34" charset="0"/>
            </a:endParaRPr>
          </a:p>
          <a:p>
            <a:endParaRPr lang="en-US" sz="28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2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(3)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96944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Century Gothic" panose="020B0502020202020204" pitchFamily="34" charset="0"/>
              </a:rPr>
              <a:t>Definition of Machine Readable:</a:t>
            </a:r>
          </a:p>
          <a:p>
            <a:pPr marL="0" indent="0">
              <a:buNone/>
            </a:pPr>
            <a:endParaRPr lang="en-US" sz="2400" i="1" dirty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Data or metadata which is in a format that is understood by machine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Examples: Comma separated values (CSV), Excel (XLS), XML, HTML etc.</a:t>
            </a:r>
            <a:endParaRPr lang="ms-MY" sz="2800" dirty="0">
              <a:latin typeface="Century Gothic" panose="020B0502020202020204" pitchFamily="34" charset="0"/>
            </a:endParaRPr>
          </a:p>
          <a:p>
            <a:endParaRPr lang="en-US" sz="28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56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341861"/>
            <a:ext cx="4295691" cy="231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(4)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94" y="967876"/>
            <a:ext cx="6166495" cy="353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32240" y="6341494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1100" dirty="0" smtClean="0">
                <a:latin typeface="Century Gothic" panose="020B0502020202020204" pitchFamily="34" charset="0"/>
              </a:rPr>
              <a:t>Source:http</a:t>
            </a:r>
            <a:r>
              <a:rPr lang="ms-MY" sz="1100" dirty="0">
                <a:latin typeface="Century Gothic" panose="020B0502020202020204" pitchFamily="34" charset="0"/>
              </a:rPr>
              <a:t>://5stardata.info</a:t>
            </a:r>
            <a:r>
              <a:rPr lang="ms-MY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1550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(5)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96944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Century Gothic" panose="020B0502020202020204" pitchFamily="34" charset="0"/>
              </a:rPr>
              <a:t>4 aspects to look for opening up data:</a:t>
            </a:r>
          </a:p>
          <a:p>
            <a:pPr marL="0" indent="0">
              <a:buNone/>
            </a:pPr>
            <a:endParaRPr lang="en-US" sz="3000" dirty="0">
              <a:latin typeface="Century Gothic" panose="020B0502020202020204" pitchFamily="34" charset="0"/>
            </a:endParaRPr>
          </a:p>
          <a:p>
            <a:r>
              <a:rPr lang="en-US" sz="3000" dirty="0" smtClean="0">
                <a:latin typeface="Century Gothic" panose="020B0502020202020204" pitchFamily="34" charset="0"/>
              </a:rPr>
              <a:t>Legal</a:t>
            </a:r>
          </a:p>
          <a:p>
            <a:r>
              <a:rPr lang="en-US" sz="3000" dirty="0" smtClean="0">
                <a:latin typeface="Century Gothic" panose="020B0502020202020204" pitchFamily="34" charset="0"/>
              </a:rPr>
              <a:t>Technical</a:t>
            </a:r>
          </a:p>
          <a:p>
            <a:r>
              <a:rPr lang="en-US" sz="3000" dirty="0" smtClean="0">
                <a:latin typeface="Century Gothic" panose="020B0502020202020204" pitchFamily="34" charset="0"/>
              </a:rPr>
              <a:t>Practical</a:t>
            </a:r>
          </a:p>
          <a:p>
            <a:r>
              <a:rPr lang="en-US" sz="3000" dirty="0" smtClean="0">
                <a:latin typeface="Century Gothic" panose="020B0502020202020204" pitchFamily="34" charset="0"/>
              </a:rPr>
              <a:t>Social</a:t>
            </a:r>
            <a:endParaRPr lang="ms-MY" sz="2800" dirty="0">
              <a:latin typeface="Century Gothic" panose="020B0502020202020204" pitchFamily="34" charset="0"/>
            </a:endParaRPr>
          </a:p>
          <a:p>
            <a:endParaRPr lang="en-US" sz="28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14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(6)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47" y="1700808"/>
            <a:ext cx="8194960" cy="4009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496944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Century Gothic" panose="020B0502020202020204" pitchFamily="34" charset="0"/>
              </a:rPr>
              <a:t>Adding aspects context:</a:t>
            </a:r>
            <a:endParaRPr lang="ms-MY" sz="2800" dirty="0">
              <a:latin typeface="Century Gothic" panose="020B0502020202020204" pitchFamily="34" charset="0"/>
            </a:endParaRPr>
          </a:p>
          <a:p>
            <a:endParaRPr lang="en-US" sz="28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8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(7)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80920" cy="496855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entury Gothic" panose="020B0502020202020204" pitchFamily="34" charset="0"/>
              </a:rPr>
              <a:t>Legal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000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Right to publish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Data licensed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Content licensed</a:t>
            </a:r>
            <a:endParaRPr lang="en-US" sz="2800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Century Gothic" panose="020B0502020202020204" pitchFamily="34" charset="0"/>
              </a:rPr>
              <a:t>Clear privacy statement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Century Gothic" panose="020B0502020202020204" pitchFamily="34" charset="0"/>
              </a:rPr>
              <a:t>Source of data documented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Century Gothic" panose="020B0502020202020204" pitchFamily="34" charset="0"/>
              </a:rPr>
              <a:t>Audited </a:t>
            </a:r>
            <a:r>
              <a:rPr lang="en-US" sz="2800" dirty="0" err="1">
                <a:latin typeface="Century Gothic" panose="020B0502020202020204" pitchFamily="34" charset="0"/>
              </a:rPr>
              <a:t>a</a:t>
            </a:r>
            <a:r>
              <a:rPr lang="en-US" sz="2800" dirty="0" err="1" smtClean="0">
                <a:latin typeface="Century Gothic" panose="020B0502020202020204" pitchFamily="34" charset="0"/>
              </a:rPr>
              <a:t>nonymisation</a:t>
            </a:r>
            <a:r>
              <a:rPr lang="en-US" sz="2800" dirty="0" smtClean="0">
                <a:latin typeface="Century Gothic" panose="020B0502020202020204" pitchFamily="34" charset="0"/>
              </a:rPr>
              <a:t> </a:t>
            </a:r>
            <a:endParaRPr lang="ms-MY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7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(8)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80920" cy="496855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entury Gothic" panose="020B0502020202020204" pitchFamily="34" charset="0"/>
              </a:rPr>
              <a:t>Technical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000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Data hosted online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Type of data refined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Machine readable format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Clear technical documentation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Data can be verified</a:t>
            </a:r>
          </a:p>
        </p:txBody>
      </p:sp>
    </p:spTree>
    <p:extLst>
      <p:ext uri="{BB962C8B-B14F-4D97-AF65-F5344CB8AC3E}">
        <p14:creationId xmlns:p14="http://schemas.microsoft.com/office/powerpoint/2010/main" val="612443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(9)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80920" cy="4968552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Century Gothic" panose="020B0502020202020204" pitchFamily="34" charset="0"/>
              </a:rPr>
              <a:t>Practical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000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Quality controlled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Listed in collection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Useable period described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Discoverable from main homepage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Referenced from publication or application</a:t>
            </a:r>
          </a:p>
        </p:txBody>
      </p:sp>
    </p:spTree>
    <p:extLst>
      <p:ext uri="{BB962C8B-B14F-4D97-AF65-F5344CB8AC3E}">
        <p14:creationId xmlns:p14="http://schemas.microsoft.com/office/powerpoint/2010/main" val="34793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(10)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80920" cy="4968552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 smtClean="0">
                <a:latin typeface="Century Gothic" panose="020B0502020202020204" pitchFamily="34" charset="0"/>
              </a:rPr>
              <a:t>Social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000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Support for improving/fixing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Email support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Discussion group/forum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Social media channel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Supported community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000" dirty="0" smtClean="0">
                <a:latin typeface="Century Gothic" panose="020B0502020202020204" pitchFamily="34" charset="0"/>
              </a:rPr>
              <a:t>Tools and guide available to work with data</a:t>
            </a:r>
          </a:p>
        </p:txBody>
      </p:sp>
    </p:spTree>
    <p:extLst>
      <p:ext uri="{BB962C8B-B14F-4D97-AF65-F5344CB8AC3E}">
        <p14:creationId xmlns:p14="http://schemas.microsoft.com/office/powerpoint/2010/main" val="396881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BEST PRACTICES (10)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Our objectives: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At least 3 star data ranking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Enhancement on data portal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Balanced supply and demand of open datasets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Continuous support from community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285220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Provide good foundation in the principles of open data and explore the good example of data usage</a:t>
            </a:r>
          </a:p>
          <a:p>
            <a:r>
              <a:rPr lang="en-US" dirty="0" smtClean="0"/>
              <a:t>Know-how of open data, datasets, data publication platform and data </a:t>
            </a:r>
            <a:r>
              <a:rPr lang="en-US" dirty="0" err="1" smtClean="0"/>
              <a:t>visualisation</a:t>
            </a:r>
            <a:endParaRPr lang="en-US" dirty="0" smtClean="0"/>
          </a:p>
          <a:p>
            <a:r>
              <a:rPr lang="en-US" dirty="0" smtClean="0"/>
              <a:t>Best practices of open data</a:t>
            </a:r>
          </a:p>
          <a:p>
            <a:r>
              <a:rPr lang="en-US" dirty="0" smtClean="0"/>
              <a:t>Law, principles and open data licensing</a:t>
            </a:r>
          </a:p>
          <a:p>
            <a:r>
              <a:rPr lang="en-US" dirty="0" smtClean="0"/>
              <a:t>Encourage adoption of open data in public sector</a:t>
            </a:r>
            <a:endParaRPr lang="ms-MY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152028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8B0B5">
                    <a:lumMod val="50000"/>
                  </a:srgbClr>
                </a:solidFill>
                <a:latin typeface="Century Gothic" panose="020B0502020202020204" pitchFamily="34" charset="0"/>
              </a:rPr>
              <a:t>OBJECTIVE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39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Q&amp;A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692696"/>
            <a:ext cx="8208912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i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i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i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i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i="1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78155" y="2542395"/>
            <a:ext cx="8229600" cy="131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Thank you!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144719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4"/>
          <p:cNvSpPr txBox="1">
            <a:spLocks/>
          </p:cNvSpPr>
          <p:nvPr/>
        </p:nvSpPr>
        <p:spPr>
          <a:xfrm>
            <a:off x="0" y="1556792"/>
            <a:ext cx="8244408" cy="18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Open Data – Data Validation, Publication &amp; Visualization</a:t>
            </a:r>
            <a:endParaRPr lang="en-MY" sz="40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7704" y="38816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Data Economy-BDA Initiative, Innovation Capital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Multimedia Development Corporation</a:t>
            </a:r>
          </a:p>
        </p:txBody>
      </p:sp>
    </p:spTree>
    <p:extLst>
      <p:ext uri="{BB962C8B-B14F-4D97-AF65-F5344CB8AC3E}">
        <p14:creationId xmlns:p14="http://schemas.microsoft.com/office/powerpoint/2010/main" val="281824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The best practical to publish data, is to think as a data consumer itself</a:t>
            </a:r>
          </a:p>
          <a:p>
            <a:r>
              <a:rPr lang="en-US" dirty="0" smtClean="0"/>
              <a:t>There is no point to publish data that not reliable and can’t be use</a:t>
            </a:r>
          </a:p>
          <a:p>
            <a:r>
              <a:rPr lang="en-US" dirty="0" smtClean="0"/>
              <a:t>Few questions we need to ask:</a:t>
            </a:r>
          </a:p>
          <a:p>
            <a:pPr lvl="1"/>
            <a:r>
              <a:rPr lang="en-US" dirty="0" smtClean="0"/>
              <a:t>Do we understand what is the dataset?</a:t>
            </a:r>
          </a:p>
          <a:p>
            <a:pPr lvl="1"/>
            <a:r>
              <a:rPr lang="en-US" dirty="0" smtClean="0"/>
              <a:t>Do we understand about the data?</a:t>
            </a:r>
          </a:p>
          <a:p>
            <a:pPr lvl="1"/>
            <a:r>
              <a:rPr lang="en-US" dirty="0" smtClean="0"/>
              <a:t>Does it clean?</a:t>
            </a:r>
          </a:p>
          <a:p>
            <a:pPr lvl="1"/>
            <a:r>
              <a:rPr lang="en-US" dirty="0" smtClean="0"/>
              <a:t>Am I able to access the data?</a:t>
            </a:r>
          </a:p>
          <a:p>
            <a:pPr lvl="1"/>
            <a:r>
              <a:rPr lang="en-US" dirty="0" smtClean="0"/>
              <a:t>Is the data too granular? Too generic? Etc.</a:t>
            </a:r>
          </a:p>
          <a:p>
            <a:pPr lvl="1"/>
            <a:endParaRPr lang="ms-MY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DISCOVERING OPEN DATA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10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4726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Please open/fork Workshop </a:t>
            </a:r>
            <a:r>
              <a:rPr lang="en-US" dirty="0" err="1" smtClean="0"/>
              <a:t>Github</a:t>
            </a:r>
            <a:r>
              <a:rPr lang="en-US" dirty="0" smtClean="0"/>
              <a:t> for exercise: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u="sng" dirty="0" smtClean="0"/>
              <a:t>http://github.com/chlorofell/OpenDataWorkshop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DISCOVERING OPEN DATA (2)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4726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Exercise 1: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To understand what is dataset and best format of datasets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Key Points: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Differentiate both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Analyse</a:t>
            </a:r>
            <a:r>
              <a:rPr lang="en-US" dirty="0" smtClean="0"/>
              <a:t> best practice between both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Improvement on datasets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DISCOVERING OPEN DATA (3)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78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4726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CLEANING AND VALIDATION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9944" y="1349152"/>
            <a:ext cx="8229600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What would you do next? Once you identify the datasets that can be open?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Verify that the datasets according to Open Data Principles – anonymous, not too aggregated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Perform data cleaning- granular as possible, meaningful, no duplication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Format change to machine readable CSV, XLS, XML etc.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163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4726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CLEANING AND VALIDATION (2)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980728"/>
            <a:ext cx="8229600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Once we identify the dataset, we need to ensure that dataset  is free from error. A problem dataset can contain few errors such as: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Multiple representation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Duplicate records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Summation records – summation formula etc.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Redundant Data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Mix use of numerical scale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Spelling errors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Date Validation – British and America Date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9772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4726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CLEANING AND VALIDATION (2)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980728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There are few methods of how to perform data cleaning and validation: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Manual method – self-identifying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 smtClean="0"/>
              <a:t>Using data cleaning tools 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- Open Refine (openrefine.org)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Data Cleaner (datacleaner.org)</a:t>
            </a:r>
          </a:p>
          <a:p>
            <a:pPr marL="457200" lvl="1" indent="0">
              <a:buNone/>
            </a:pPr>
            <a:r>
              <a:rPr lang="en-US" dirty="0"/>
              <a:t> 	</a:t>
            </a:r>
            <a:r>
              <a:rPr lang="en-US" dirty="0" smtClean="0"/>
              <a:t>- </a:t>
            </a:r>
            <a:r>
              <a:rPr lang="en-US" dirty="0"/>
              <a:t>Data Wrangler (http://vis.stanford.edu/wrangler</a:t>
            </a:r>
            <a:r>
              <a:rPr lang="en-US" dirty="0" smtClean="0"/>
              <a:t>/)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3473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4726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CLEANING AND VALIDATION (3)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980728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Exercise 2: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To perform data cleaning using Open Refine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Key Points: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Identify errors on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Perform data cleaning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Understand to data cleaning tools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u="sng" dirty="0"/>
              <a:t>http://github.com/chlorofell/OpenDataWorkshop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362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472608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Data publication platform is which all the catalogues of datasets resides and published, for public access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Data can be publish using open source platform or using traditional websites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Examples: data.gov.my, data.gov.uk hosted on self-build platform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PUBLICATIONS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980728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084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7544" y="152028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OPEN DATA 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123728" y="2780928"/>
            <a:ext cx="5976664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latin typeface="Century Gothic" panose="020B0502020202020204" pitchFamily="34" charset="0"/>
              </a:rPr>
              <a:t>What is Open Data?</a:t>
            </a:r>
          </a:p>
        </p:txBody>
      </p:sp>
    </p:spTree>
    <p:extLst>
      <p:ext uri="{BB962C8B-B14F-4D97-AF65-F5344CB8AC3E}">
        <p14:creationId xmlns:p14="http://schemas.microsoft.com/office/powerpoint/2010/main" val="364227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4726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2 types of Data Publication platform: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Integrated platform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Specialist platform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PUBLICATIONS (2)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980728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4590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68863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Integrated Platform</a:t>
            </a:r>
          </a:p>
          <a:p>
            <a:pPr marL="457200" lvl="1" indent="0">
              <a:buNone/>
            </a:pPr>
            <a:r>
              <a:rPr lang="en-US" dirty="0" smtClean="0"/>
              <a:t>- Build on top of </a:t>
            </a:r>
            <a:r>
              <a:rPr lang="en-US" dirty="0" err="1" smtClean="0"/>
              <a:t>organisation</a:t>
            </a:r>
            <a:r>
              <a:rPr lang="en-US" dirty="0" smtClean="0"/>
              <a:t> main website</a:t>
            </a:r>
          </a:p>
          <a:p>
            <a:pPr lvl="1">
              <a:buFontTx/>
              <a:buChar char="-"/>
            </a:pPr>
            <a:r>
              <a:rPr lang="en-US" dirty="0" smtClean="0"/>
              <a:t>No separation from other authoritative data</a:t>
            </a:r>
          </a:p>
          <a:p>
            <a:pPr lvl="1">
              <a:buFontTx/>
              <a:buChar char="-"/>
            </a:pPr>
            <a:r>
              <a:rPr lang="en-US" dirty="0" smtClean="0"/>
              <a:t>No new platform to learn</a:t>
            </a:r>
          </a:p>
          <a:p>
            <a:pPr lvl="1">
              <a:buFontTx/>
              <a:buChar char="-"/>
            </a:pPr>
            <a:r>
              <a:rPr lang="en-US" dirty="0" smtClean="0"/>
              <a:t>Easy to search for data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Specialist platform</a:t>
            </a:r>
          </a:p>
          <a:p>
            <a:pPr lvl="1">
              <a:buFontTx/>
              <a:buChar char="-"/>
            </a:pPr>
            <a:r>
              <a:rPr lang="en-US" dirty="0" smtClean="0"/>
              <a:t>Open Data focus platform</a:t>
            </a:r>
          </a:p>
          <a:p>
            <a:pPr lvl="1">
              <a:buFontTx/>
              <a:buChar char="-"/>
            </a:pPr>
            <a:r>
              <a:rPr lang="en-US" dirty="0" smtClean="0"/>
              <a:t>Clear workflow of publishing data</a:t>
            </a:r>
          </a:p>
          <a:p>
            <a:pPr lvl="1">
              <a:buFontTx/>
              <a:buChar char="-"/>
            </a:pPr>
            <a:r>
              <a:rPr lang="en-US" dirty="0" smtClean="0"/>
              <a:t>Virtualization tools</a:t>
            </a:r>
          </a:p>
          <a:p>
            <a:pPr lvl="1">
              <a:buFontTx/>
              <a:buChar char="-"/>
            </a:pPr>
            <a:r>
              <a:rPr lang="en-US" dirty="0" smtClean="0"/>
              <a:t>Ease to setup and maintain</a:t>
            </a:r>
          </a:p>
          <a:p>
            <a:pPr lvl="1">
              <a:buFontTx/>
              <a:buChar char="-"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PUBLICATIONS (3)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980728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107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1451"/>
            <a:ext cx="8229600" cy="568863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Best practices of publishing data:</a:t>
            </a:r>
          </a:p>
          <a:p>
            <a:pPr lvl="1">
              <a:buFontTx/>
              <a:buChar char="-"/>
            </a:pPr>
            <a:r>
              <a:rPr lang="en-US" dirty="0"/>
              <a:t>Separate from the main websites</a:t>
            </a:r>
          </a:p>
          <a:p>
            <a:pPr lvl="1">
              <a:buFontTx/>
              <a:buChar char="-"/>
            </a:pPr>
            <a:r>
              <a:rPr lang="en-US" dirty="0"/>
              <a:t>Design to publish data, not fulfilling other </a:t>
            </a:r>
            <a:r>
              <a:rPr lang="en-US" dirty="0" err="1" smtClean="0"/>
              <a:t>organisations’</a:t>
            </a:r>
            <a:r>
              <a:rPr lang="en-US" dirty="0" smtClean="0"/>
              <a:t> goal</a:t>
            </a:r>
          </a:p>
          <a:p>
            <a:pPr lvl="1">
              <a:buFontTx/>
              <a:buChar char="-"/>
            </a:pPr>
            <a:r>
              <a:rPr lang="en-US" dirty="0" smtClean="0"/>
              <a:t>Host the data, control and monitor the input and output log</a:t>
            </a:r>
          </a:p>
          <a:p>
            <a:pPr lvl="1">
              <a:buFontTx/>
              <a:buChar char="-"/>
            </a:pPr>
            <a:r>
              <a:rPr lang="en-US" dirty="0" smtClean="0"/>
              <a:t>Provide data services – tools and visualization in one portal 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smtClean="0"/>
              <a:t>Best if data can be share as in API e.g. transport API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PUBLICATIONS (4)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980728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2089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58645"/>
            <a:ext cx="8229600" cy="589935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Example of Data Publication Specialist: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CKAN (</a:t>
            </a:r>
            <a:r>
              <a:rPr lang="en-US" sz="2400" dirty="0">
                <a:hlinkClick r:id="rId3"/>
              </a:rPr>
              <a:t>http://demo.ckan.org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Open Data Soft (</a:t>
            </a:r>
            <a:r>
              <a:rPr lang="en-US" sz="2400" u="sng" dirty="0" smtClean="0"/>
              <a:t>https</a:t>
            </a:r>
            <a:r>
              <a:rPr lang="en-US" sz="2400" u="sng" dirty="0"/>
              <a:t>://</a:t>
            </a:r>
            <a:r>
              <a:rPr lang="en-US" sz="2400" u="sng" dirty="0" smtClean="0"/>
              <a:t>www.opendatasoft.com</a:t>
            </a:r>
            <a:r>
              <a:rPr lang="en-US" sz="2400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err="1" smtClean="0"/>
              <a:t>Socrata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4"/>
              </a:rPr>
              <a:t>www.socrata.com</a:t>
            </a:r>
            <a:r>
              <a:rPr lang="en-US" sz="2400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PUBLICATIONS (5)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980728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53" y="2348880"/>
            <a:ext cx="1143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527" y="4077072"/>
            <a:ext cx="3797424" cy="115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949280"/>
            <a:ext cx="3039219" cy="78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567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1451"/>
            <a:ext cx="8229600" cy="568863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Data visualization transform data into more meaningful insight for analysis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It helps to improve the understanding  of the data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Use data as the source to tell the stories and making impact i.e. about the trends, historical data, maps/</a:t>
            </a:r>
            <a:r>
              <a:rPr lang="en-US" dirty="0" err="1" smtClean="0"/>
              <a:t>cartograph</a:t>
            </a:r>
            <a:r>
              <a:rPr lang="en-US" dirty="0" smtClean="0"/>
              <a:t> etc.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VISUALIZATION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268760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52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1451"/>
            <a:ext cx="8229600" cy="144546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For example, using </a:t>
            </a:r>
            <a:r>
              <a:rPr lang="en-US" dirty="0" err="1" smtClean="0"/>
              <a:t>OpenDataSoft</a:t>
            </a:r>
            <a:r>
              <a:rPr lang="en-US" dirty="0" smtClean="0"/>
              <a:t> platform to transform Accident datasets into user-friendly visualization for better insight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VISUALIZATION (2)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268760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5957292" cy="385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41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VISUALIZATION (3)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268760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20" y="1979432"/>
            <a:ext cx="7416496" cy="375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23605" y="1052736"/>
            <a:ext cx="8229600" cy="74868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Visualization transforms the datasets to </a:t>
            </a:r>
            <a:r>
              <a:rPr lang="en-US" dirty="0" err="1" smtClean="0"/>
              <a:t>cartograph</a:t>
            </a:r>
            <a:r>
              <a:rPr lang="en-US" dirty="0" smtClean="0"/>
              <a:t> for analysis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260027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VISUALIZATION (4)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268760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605" y="1052736"/>
            <a:ext cx="8229600" cy="74868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Visualization transforms the datasets to Bar Chart for analysis</a:t>
            </a:r>
            <a:endParaRPr lang="ms-MY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47644"/>
            <a:ext cx="6269514" cy="385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49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VISUALIZATION (5)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268760"/>
            <a:ext cx="87484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605" y="1052736"/>
            <a:ext cx="8229600" cy="4896544"/>
          </a:xfrm>
        </p:spPr>
        <p:txBody>
          <a:bodyPr>
            <a:normAutofit/>
          </a:bodyPr>
          <a:lstStyle/>
          <a:p>
            <a:r>
              <a:rPr lang="en-US" dirty="0" smtClean="0"/>
              <a:t>Other data-driven visualization tools: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-Plot.ly (www.plot.ly)</a:t>
            </a:r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 err="1" smtClean="0"/>
              <a:t>CartoDB</a:t>
            </a:r>
            <a:r>
              <a:rPr lang="en-US" dirty="0"/>
              <a:t> </a:t>
            </a:r>
            <a:r>
              <a:rPr lang="en-US" dirty="0" smtClean="0"/>
              <a:t>(www.cartodb.com)</a:t>
            </a:r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/>
              <a:t>D3 (http://</a:t>
            </a:r>
            <a:r>
              <a:rPr lang="en-US" dirty="0" smtClean="0"/>
              <a:t>d3js.org) – Using Java Script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377505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472608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dirty="0"/>
              <a:t>Exercise </a:t>
            </a:r>
            <a:r>
              <a:rPr lang="en-US" dirty="0" smtClean="0"/>
              <a:t>3: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L</a:t>
            </a:r>
            <a:r>
              <a:rPr lang="en-US" dirty="0" smtClean="0"/>
              <a:t>earn translating dataset to a meaningful visualization and analysis insights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Key Points: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Identify use-cases, datasets and create story from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Perform data cleaning and validation using </a:t>
            </a:r>
            <a:r>
              <a:rPr lang="en-US" dirty="0" err="1" smtClean="0"/>
              <a:t>ScraperWiki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Use plot.ly to visualize dataset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en-US" u="sng" dirty="0"/>
              <a:t>http://github.com/chlorofell/OpenDataWorkshop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VISUALIZATION (6)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85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OPEN DATA (2) 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692696"/>
            <a:ext cx="8208912" cy="49685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i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i="1" dirty="0" smtClean="0">
                <a:latin typeface="Century Gothic" panose="020B0502020202020204" pitchFamily="34" charset="0"/>
              </a:rPr>
              <a:t>“Open </a:t>
            </a:r>
            <a:r>
              <a:rPr lang="en-US" sz="2400" i="1" dirty="0">
                <a:latin typeface="Century Gothic" panose="020B0502020202020204" pitchFamily="34" charset="0"/>
              </a:rPr>
              <a:t>data is data that can be freely used, reused and redistributed by anyone </a:t>
            </a:r>
            <a:r>
              <a:rPr lang="en-US" sz="2400" i="1" dirty="0" smtClean="0">
                <a:latin typeface="Century Gothic" panose="020B0502020202020204" pitchFamily="34" charset="0"/>
              </a:rPr>
              <a:t>“</a:t>
            </a:r>
          </a:p>
          <a:p>
            <a:pPr marL="0" indent="0" algn="r">
              <a:buNone/>
            </a:pPr>
            <a:r>
              <a:rPr lang="en-US" sz="1600" i="1" dirty="0" smtClean="0">
                <a:latin typeface="Century Gothic" panose="020B0502020202020204" pitchFamily="34" charset="0"/>
              </a:rPr>
              <a:t>Source: Open Data Handbook. Org</a:t>
            </a:r>
          </a:p>
          <a:p>
            <a:pPr marL="0" indent="0" algn="r">
              <a:buNone/>
            </a:pPr>
            <a:endParaRPr lang="en-US" sz="1800" i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i="1" dirty="0" smtClean="0">
                <a:latin typeface="Century Gothic" panose="020B0502020202020204" pitchFamily="34" charset="0"/>
              </a:rPr>
              <a:t>“Open </a:t>
            </a:r>
            <a:r>
              <a:rPr lang="en-US" sz="2400" i="1" dirty="0">
                <a:latin typeface="Century Gothic" panose="020B0502020202020204" pitchFamily="34" charset="0"/>
              </a:rPr>
              <a:t>data is data that is published in </a:t>
            </a:r>
            <a:r>
              <a:rPr lang="en-US" sz="2400" i="1" dirty="0" smtClean="0">
                <a:latin typeface="Century Gothic" panose="020B0502020202020204" pitchFamily="34" charset="0"/>
              </a:rPr>
              <a:t>an open </a:t>
            </a:r>
            <a:r>
              <a:rPr lang="en-US" sz="2400" i="1" dirty="0">
                <a:latin typeface="Century Gothic" panose="020B0502020202020204" pitchFamily="34" charset="0"/>
              </a:rPr>
              <a:t>format, is </a:t>
            </a:r>
            <a:r>
              <a:rPr lang="en-US" sz="2400" i="1" u="sng" dirty="0">
                <a:latin typeface="Century Gothic" panose="020B0502020202020204" pitchFamily="34" charset="0"/>
              </a:rPr>
              <a:t>machine readable </a:t>
            </a:r>
            <a:r>
              <a:rPr lang="en-US" sz="2400" i="1" dirty="0">
                <a:latin typeface="Century Gothic" panose="020B0502020202020204" pitchFamily="34" charset="0"/>
              </a:rPr>
              <a:t>and </a:t>
            </a:r>
            <a:r>
              <a:rPr lang="en-US" sz="2400" i="1" dirty="0" smtClean="0">
                <a:latin typeface="Century Gothic" panose="020B0502020202020204" pitchFamily="34" charset="0"/>
              </a:rPr>
              <a:t>is published </a:t>
            </a:r>
            <a:r>
              <a:rPr lang="en-US" sz="2400" i="1" dirty="0">
                <a:latin typeface="Century Gothic" panose="020B0502020202020204" pitchFamily="34" charset="0"/>
              </a:rPr>
              <a:t>under a license that allows </a:t>
            </a:r>
            <a:r>
              <a:rPr lang="en-US" sz="2400" i="1" dirty="0" smtClean="0">
                <a:latin typeface="Century Gothic" panose="020B0502020202020204" pitchFamily="34" charset="0"/>
              </a:rPr>
              <a:t>for free reuse”</a:t>
            </a:r>
          </a:p>
          <a:p>
            <a:pPr marL="0" indent="0" algn="r">
              <a:buNone/>
            </a:pPr>
            <a:r>
              <a:rPr lang="en-US" sz="1600" i="1" dirty="0">
                <a:latin typeface="Century Gothic" panose="020B0502020202020204" pitchFamily="34" charset="0"/>
              </a:rPr>
              <a:t>Source: </a:t>
            </a:r>
            <a:r>
              <a:rPr lang="en-US" sz="1600" i="1" dirty="0" smtClean="0">
                <a:latin typeface="Century Gothic" panose="020B0502020202020204" pitchFamily="34" charset="0"/>
              </a:rPr>
              <a:t>Data.gov.uk</a:t>
            </a:r>
            <a:endParaRPr lang="en-US" sz="1600" i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i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i="1" dirty="0" smtClean="0">
                <a:latin typeface="Century Gothic" panose="020B0502020202020204" pitchFamily="34" charset="0"/>
              </a:rPr>
              <a:t>“Open </a:t>
            </a:r>
            <a:r>
              <a:rPr lang="en-US" sz="2400" i="1" dirty="0">
                <a:latin typeface="Century Gothic" panose="020B0502020202020204" pitchFamily="34" charset="0"/>
              </a:rPr>
              <a:t>data is data that is </a:t>
            </a:r>
            <a:r>
              <a:rPr lang="en-US" sz="2400" i="1" dirty="0" smtClean="0">
                <a:latin typeface="Century Gothic" panose="020B0502020202020204" pitchFamily="34" charset="0"/>
              </a:rPr>
              <a:t>made available </a:t>
            </a:r>
            <a:r>
              <a:rPr lang="en-US" sz="2400" i="1" dirty="0">
                <a:latin typeface="Century Gothic" panose="020B0502020202020204" pitchFamily="34" charset="0"/>
              </a:rPr>
              <a:t>by </a:t>
            </a:r>
            <a:r>
              <a:rPr lang="en-US" sz="2400" i="1" dirty="0" smtClean="0">
                <a:latin typeface="Century Gothic" panose="020B0502020202020204" pitchFamily="34" charset="0"/>
              </a:rPr>
              <a:t>organizations, businesses </a:t>
            </a:r>
            <a:r>
              <a:rPr lang="en-US" sz="2400" i="1" dirty="0">
                <a:latin typeface="Century Gothic" panose="020B0502020202020204" pitchFamily="34" charset="0"/>
              </a:rPr>
              <a:t>and individuals </a:t>
            </a:r>
            <a:r>
              <a:rPr lang="en-US" sz="2400" i="1" dirty="0" smtClean="0">
                <a:latin typeface="Century Gothic" panose="020B0502020202020204" pitchFamily="34" charset="0"/>
              </a:rPr>
              <a:t>for anyone </a:t>
            </a:r>
            <a:r>
              <a:rPr lang="en-US" sz="2400" i="1" dirty="0">
                <a:latin typeface="Century Gothic" panose="020B0502020202020204" pitchFamily="34" charset="0"/>
              </a:rPr>
              <a:t>to access, use and </a:t>
            </a:r>
            <a:r>
              <a:rPr lang="en-US" sz="2400" i="1" dirty="0" smtClean="0">
                <a:latin typeface="Century Gothic" panose="020B0502020202020204" pitchFamily="34" charset="0"/>
              </a:rPr>
              <a:t>share”</a:t>
            </a:r>
          </a:p>
          <a:p>
            <a:pPr marL="0" indent="0" algn="r">
              <a:buNone/>
            </a:pPr>
            <a:r>
              <a:rPr lang="en-US" sz="1600" i="1" dirty="0">
                <a:latin typeface="Century Gothic" panose="020B0502020202020204" pitchFamily="34" charset="0"/>
              </a:rPr>
              <a:t>Source: </a:t>
            </a:r>
            <a:r>
              <a:rPr lang="en-US" sz="1600" i="1" dirty="0" smtClean="0">
                <a:latin typeface="Century Gothic" panose="020B0502020202020204" pitchFamily="34" charset="0"/>
              </a:rPr>
              <a:t>The ODI UK</a:t>
            </a:r>
            <a:endParaRPr lang="en-US" sz="1600" i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53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4726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Exercise 3: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Publish Visualization Output at: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1" indent="0">
              <a:buNone/>
            </a:pPr>
            <a:r>
              <a:rPr lang="pl-PL" u="sng" dirty="0"/>
              <a:t>http://</a:t>
            </a:r>
            <a:r>
              <a:rPr lang="pl-PL" u="sng" dirty="0" err="1"/>
              <a:t>chlorofell.github.io</a:t>
            </a:r>
            <a:r>
              <a:rPr lang="pl-PL" u="sng" dirty="0"/>
              <a:t>/</a:t>
            </a:r>
            <a:r>
              <a:rPr lang="pl-PL" u="sng" dirty="0" err="1" smtClean="0"/>
              <a:t>OpenDataWorkshop</a:t>
            </a:r>
            <a:endParaRPr lang="en-US" u="sng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5258" y="-41263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DD0F2D"/>
                </a:solidFill>
                <a:latin typeface="Trebuchet MS" panose="020B0603020202020204" pitchFamily="34" charset="0"/>
              </a:rPr>
              <a:t>DATA VISUALIZATION (7)</a:t>
            </a:r>
            <a:endParaRPr lang="en-US" sz="3500" b="1" dirty="0">
              <a:solidFill>
                <a:srgbClr val="DD0F2D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753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4544" y="1067426"/>
            <a:ext cx="9217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Thank you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 smtClean="0"/>
              <a:t>BDWKL 2015-  National BDA Forum</a:t>
            </a:r>
            <a:endParaRPr lang="en-MY" dirty="0"/>
          </a:p>
        </p:txBody>
      </p:sp>
      <p:sp>
        <p:nvSpPr>
          <p:cNvPr id="3" name="Rectangle 2"/>
          <p:cNvSpPr/>
          <p:nvPr/>
        </p:nvSpPr>
        <p:spPr>
          <a:xfrm>
            <a:off x="315164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.</a:t>
            </a:r>
            <a:endParaRPr lang="ms-MY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67744" y="2924944"/>
            <a:ext cx="8208912" cy="4968552"/>
          </a:xfrm>
          <a:prstGeom prst="rect">
            <a:avLst/>
          </a:prstGeom>
        </p:spPr>
        <p:txBody>
          <a:bodyPr>
            <a:normAutofit/>
          </a:bodyPr>
          <a:lstStyle>
            <a:lvl1pPr marL="178308" indent="-178308" algn="l" defTabSz="713232" rtl="0" eaLnBrk="1" latinLnBrk="0" hangingPunct="1">
              <a:lnSpc>
                <a:spcPct val="90000"/>
              </a:lnSpc>
              <a:spcBef>
                <a:spcPts val="78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24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1540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8156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772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61388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8004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4620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31236" indent="-178308" algn="l" defTabSz="713232" rtl="0" eaLnBrk="1" latinLnBrk="0" hangingPunct="1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>
                <a:latin typeface="Century Gothic" panose="020B0502020202020204" pitchFamily="34" charset="0"/>
              </a:rPr>
              <a:t>“Data </a:t>
            </a:r>
            <a:r>
              <a:rPr lang="en-US" sz="2400" i="1" dirty="0">
                <a:latin typeface="Century Gothic" panose="020B0502020202020204" pitchFamily="34" charset="0"/>
              </a:rPr>
              <a:t>is a means, not an end</a:t>
            </a:r>
            <a:r>
              <a:rPr lang="en-US" sz="2400" i="1" dirty="0" smtClean="0">
                <a:latin typeface="Century Gothic" panose="020B0502020202020204" pitchFamily="34" charset="0"/>
              </a:rPr>
              <a:t>.”</a:t>
            </a:r>
            <a:endParaRPr lang="en-US" sz="24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9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7544" y="34041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OPEN DATA (3) 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692696"/>
            <a:ext cx="8208912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i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entury Gothic" panose="020B0502020202020204" pitchFamily="34" charset="0"/>
              </a:rPr>
              <a:t>The various definition of open data</a:t>
            </a:r>
            <a:r>
              <a:rPr lang="en-US" sz="2400" i="1" dirty="0" smtClean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b="1" i="1" u="sng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i="1" u="sng" dirty="0">
                <a:latin typeface="Century Gothic" panose="020B0502020202020204" pitchFamily="34" charset="0"/>
              </a:rPr>
              <a:t>http://thegovlab.org/open-data-whats-in-a-name/</a:t>
            </a:r>
          </a:p>
          <a:p>
            <a:pPr marL="0" indent="0">
              <a:buNone/>
            </a:pPr>
            <a:endParaRPr lang="en-US" sz="2400" i="1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6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7544" y="353399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TYPE OF PERSONAL DATA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9" y="1340768"/>
            <a:ext cx="7929764" cy="354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19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7544" y="353399"/>
            <a:ext cx="7886700" cy="688975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algn="l" defTabSz="713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6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7132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8B0B5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</a:rPr>
              <a:t>TYPE OF PERSONAL DATA (2)</a:t>
            </a:r>
            <a:endParaRPr kumimoji="0" lang="en-MY" sz="3600" b="0" i="0" u="none" strike="noStrike" kern="1200" cap="none" spc="0" normalizeH="0" baseline="0" noProof="0" dirty="0">
              <a:ln>
                <a:noFill/>
              </a:ln>
              <a:solidFill>
                <a:srgbClr val="F8B0B5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12776"/>
            <a:ext cx="78867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Open Data: Bring transparency 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smtClean="0">
                <a:latin typeface="Century Gothic" panose="020B0502020202020204" pitchFamily="34" charset="0"/>
              </a:rPr>
              <a:t>and open peer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Big Data: Bring evidences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Personal Data: Makes it relevant</a:t>
            </a:r>
          </a:p>
          <a:p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232689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Theme">
  <a:themeElements>
    <a:clrScheme name="Custom 85">
      <a:dk1>
        <a:sysClr val="windowText" lastClr="000000"/>
      </a:dk1>
      <a:lt1>
        <a:sysClr val="window" lastClr="FFFFFF"/>
      </a:lt1>
      <a:dk2>
        <a:srgbClr val="91A9B3"/>
      </a:dk2>
      <a:lt2>
        <a:srgbClr val="E7E6E6"/>
      </a:lt2>
      <a:accent1>
        <a:srgbClr val="37AC46"/>
      </a:accent1>
      <a:accent2>
        <a:srgbClr val="FBBC3B"/>
      </a:accent2>
      <a:accent3>
        <a:srgbClr val="26ACE5"/>
      </a:accent3>
      <a:accent4>
        <a:srgbClr val="F17647"/>
      </a:accent4>
      <a:accent5>
        <a:srgbClr val="BB5D99"/>
      </a:accent5>
      <a:accent6>
        <a:srgbClr val="F8B0B5"/>
      </a:accent6>
      <a:hlink>
        <a:srgbClr val="0563C1"/>
      </a:hlink>
      <a:folHlink>
        <a:srgbClr val="954F72"/>
      </a:folHlink>
    </a:clrScheme>
    <a:fontScheme name="Custom 10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FEFDFB"/>
            </a:gs>
            <a:gs pos="51000">
              <a:srgbClr val="F5F3F4"/>
            </a:gs>
            <a:gs pos="100000">
              <a:srgbClr val="E7E3E4"/>
            </a:gs>
          </a:gsLst>
          <a:path path="rect">
            <a:fillToRect l="100000" t="100000"/>
          </a:path>
          <a:tileRect r="-100000" b="-100000"/>
        </a:gradFill>
        <a:ln w="28575">
          <a:solidFill>
            <a:schemeClr val="bg1"/>
          </a:solidFill>
        </a:ln>
        <a:effectLst>
          <a:outerShdw blurRad="203200" dist="88900" dir="6900000" algn="t" rotWithShape="0">
            <a:prstClr val="black">
              <a:alpha val="45000"/>
            </a:prstClr>
          </a:outerShdw>
        </a:effectLst>
      </a:spPr>
      <a:bodyPr rtlCol="0" anchor="ctr"/>
      <a:lstStyle>
        <a:defPPr algn="ctr">
          <a:defRPr>
            <a:solidFill>
              <a:prstClr val="white"/>
            </a:solidFill>
          </a:defRPr>
        </a:defPPr>
      </a:lstStyle>
      <a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19903</TotalTime>
  <Words>2264</Words>
  <Application>Microsoft Macintosh PowerPoint</Application>
  <PresentationFormat>On-screen Show (4:3)</PresentationFormat>
  <Paragraphs>425</Paragraphs>
  <Slides>61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Office Theme</vt:lpstr>
      <vt:lpstr>7_Office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</vt:lpstr>
      <vt:lpstr>BEST PRACTICES (2)</vt:lpstr>
      <vt:lpstr>BEST PRACTICES (3)</vt:lpstr>
      <vt:lpstr>BEST PRACTICES (4)</vt:lpstr>
      <vt:lpstr>BEST PRACTICES (5)</vt:lpstr>
      <vt:lpstr>BEST PRACTICES (6)</vt:lpstr>
      <vt:lpstr>BEST PRACTICES (7)</vt:lpstr>
      <vt:lpstr>BEST PRACTICES (8)</vt:lpstr>
      <vt:lpstr>BEST PRACTICES (9)</vt:lpstr>
      <vt:lpstr>BEST PRACTICES (10)</vt:lpstr>
      <vt:lpstr>BEST PRACTICES (10)</vt:lpstr>
      <vt:lpstr>Q&amp;A</vt:lpstr>
      <vt:lpstr>PowerPoint Presentation</vt:lpstr>
      <vt:lpstr>DISCOVERING OPEN DATA</vt:lpstr>
      <vt:lpstr>DISCOVERING OPEN DATA (2)</vt:lpstr>
      <vt:lpstr>DISCOVERING OPEN DATA (3)</vt:lpstr>
      <vt:lpstr>DATA CLEANING AND VALIDATION</vt:lpstr>
      <vt:lpstr>DATA CLEANING AND VALIDATION (2)</vt:lpstr>
      <vt:lpstr>DATA CLEANING AND VALIDATION (2)</vt:lpstr>
      <vt:lpstr>DATA CLEANING AND VALIDATION (3)</vt:lpstr>
      <vt:lpstr>DATA PUBLICATIONS</vt:lpstr>
      <vt:lpstr>DATA PUBLICATIONS (2)</vt:lpstr>
      <vt:lpstr>DATA PUBLICATIONS (3)</vt:lpstr>
      <vt:lpstr>DATA PUBLICATIONS (4)</vt:lpstr>
      <vt:lpstr>DATA PUBLICATIONS (5)</vt:lpstr>
      <vt:lpstr>DATA VISUALIZATION</vt:lpstr>
      <vt:lpstr>DATA VISUALIZATION (2)</vt:lpstr>
      <vt:lpstr>DATA VISUALIZATION (3)</vt:lpstr>
      <vt:lpstr>DATA VISUALIZATION (4)</vt:lpstr>
      <vt:lpstr>DATA VISUALIZATION (5)</vt:lpstr>
      <vt:lpstr>DATA VISUALIZATION (6)</vt:lpstr>
      <vt:lpstr>DATA VISUALIZATION (7)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 afternoon slides</dc:title>
  <dc:subject>BDA</dc:subject>
  <dc:creator>Rahimah Ahmad Akhirudin;Ng JunWen;Liam Nesson</dc:creator>
  <cp:lastModifiedBy>MOHD HAFEEZ</cp:lastModifiedBy>
  <cp:revision>372</cp:revision>
  <dcterms:created xsi:type="dcterms:W3CDTF">2015-03-17T16:23:14Z</dcterms:created>
  <dcterms:modified xsi:type="dcterms:W3CDTF">2015-05-26T14:55:59Z</dcterms:modified>
</cp:coreProperties>
</file>